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60" r:id="rId11"/>
    <p:sldId id="261" r:id="rId12"/>
    <p:sldId id="262" r:id="rId13"/>
    <p:sldId id="271" r:id="rId14"/>
    <p:sldId id="281" r:id="rId15"/>
    <p:sldId id="264" r:id="rId16"/>
    <p:sldId id="263" r:id="rId17"/>
    <p:sldId id="275" r:id="rId18"/>
    <p:sldId id="277" r:id="rId19"/>
    <p:sldId id="278" r:id="rId20"/>
    <p:sldId id="276" r:id="rId21"/>
    <p:sldId id="280" r:id="rId22"/>
    <p:sldId id="282" r:id="rId23"/>
    <p:sldId id="270" r:id="rId24"/>
    <p:sldId id="274" r:id="rId25"/>
    <p:sldId id="273" r:id="rId26"/>
    <p:sldId id="27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75" d="100"/>
          <a:sy n="75" d="100"/>
        </p:scale>
        <p:origin x="2218" y="11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562B3-5B81-4E6B-BE2B-B3D15E3F6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ECD13F-205A-42F6-BD1F-A994B48CF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19061-CE2B-44F6-89A9-39322636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6C277-29C2-4608-9DA9-4803AF5F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7E55-831A-43D6-AE26-0241FA53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95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515C8-3B67-4E1B-9CBA-920C70825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D3952A-AFAB-4EF5-AEC6-B0F382C61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7A243-678D-449D-8563-83EA407A3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3FEF5-6565-4C2F-A6AB-F2873012A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6083A-457C-4A59-9EEA-823064CF7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89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3FB4B-4B4C-48DB-9192-8F1B0F14A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6004C3-0DC6-40F6-8D70-B854818CC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DD879-7AF7-452D-A8D0-820DD681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393EB-5271-4896-BAFE-C8C0EB2B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66505-5D40-49F3-AA3C-3DFE67873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4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3355D-E032-426F-B6A3-98DDB306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BD7A2-F991-4E14-91D1-1FCA98946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30BF1-4793-4735-AA88-F825DE30C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BF509-9064-46E7-8C87-30D70F901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DA378-0AD6-42FF-ACB1-1B24378D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29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BA658-2EBE-44A8-B713-3F11038FD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9B9B3-87FB-454F-9796-AA00626C7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B60A59-4AA5-4AB4-AB31-FD0D6A73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73B0C-25EB-4D65-A414-236D2AD42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791CE-40F6-4095-AA9C-639F0A62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686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640E6-38DC-4990-929C-3E53FEE0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1D319-987B-4870-9141-1888F4225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104945-A815-4130-B724-D4756B0CF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0436D-45EC-4ABF-A84E-D5F3D0F15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5546F-FE02-4F37-AD23-A55385DC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14FA0-CB29-4ED5-AA00-58E5B0C4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138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51B46-986B-4CE4-9DB9-0659981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E6F90-F1E2-4B1A-A7C9-69C802C74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006A0-AE79-405F-BC38-4D0AA6A03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A343AC-8BCE-40D6-9983-0F152A15C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0711C-2908-4AF9-8F69-51027AAC8A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07E32F-F66F-4438-9115-62772370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B14C3-6F4C-44DD-BB2F-CAE303238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6020DD-6014-406B-98C1-A9D2EA66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2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9BBA-DE2C-4008-95D1-FDAA793A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22259D-F39E-47FC-BEC3-AEB8AC747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A6B91-6F95-47D3-A540-A1A8C5F0E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79BFE-FEC7-4147-BF12-7BA69EA19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74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45D4E6-3951-4436-8847-4397EBD5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BDB7B1-2035-41A5-9802-AF3E3E97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5DDA2C-BD55-4445-B914-B3983553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7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BB9DF-35B6-4B3C-A81C-9C652C357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10E66-182F-4D31-93A3-CC5B7658D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89E87-9B2B-4281-83AE-40F6964DB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3A856-DD9F-41C8-87F5-2B428E534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A25A0-F69F-4204-B4E3-1F790634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177EB-A34B-4C6F-B04B-35902512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1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AEB85-6AFA-4A8C-804C-D17C5C85B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E5EB4B-501D-40B4-8DEC-E57192655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512C39-AA47-48C6-B610-D91F186C4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C0571-BA94-48B2-9A92-0C84C46B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66EE5-360F-4640-B08A-6CF86BBF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73540-E8FC-4A18-B4E1-2A74D9DD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4898A0-153F-46C2-BF8C-BF9846BD6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ACAC2-56C6-42C4-9184-DF6888C1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214E-D285-495A-9A06-6701E063E4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7BCBC-D7D1-45FA-8477-8FEC24E6D088}" type="datetimeFigureOut">
              <a:rPr lang="en-US" smtClean="0"/>
              <a:t>07-May-21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0C0E7-D5BD-4F92-BC9E-703100B098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E5F61-AAFE-41CC-B55B-8144A4E28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C30E2-37B7-4598-8745-D5199AAE6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0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dryad.org/stash/faq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01CBT2GUFirWMFm_pHwYSdolv_xV4OsDa3H95RNpcmU/edit" TargetMode="External"/><Relationship Id="rId2" Type="http://schemas.openxmlformats.org/officeDocument/2006/relationships/hyperlink" Target="https://github.com/rdmanzanedo/Open-Data-MeadoWatch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D00D-E266-42A1-877E-13D688765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3268" y="1106530"/>
            <a:ext cx="7620000" cy="2387600"/>
          </a:xfrm>
        </p:spPr>
        <p:txBody>
          <a:bodyPr>
            <a:normAutofit/>
          </a:bodyPr>
          <a:lstStyle/>
          <a:p>
            <a:r>
              <a:rPr lang="de-CH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Open MeadoWatch</a:t>
            </a:r>
            <a:endParaRPr lang="en-US" sz="5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3AC020-E42B-404A-B702-AABE20BA3C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464" y="3794543"/>
            <a:ext cx="5538536" cy="1655762"/>
          </a:xfrm>
        </p:spPr>
        <p:txBody>
          <a:bodyPr/>
          <a:lstStyle/>
          <a:p>
            <a:r>
              <a:rPr lang="en-US" sz="1800" i="1" u="none" strike="noStrike" dirty="0" err="1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MeadoWatch</a:t>
            </a:r>
            <a:r>
              <a:rPr lang="en-US" sz="1800" i="1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: a long-term citizen-science phenological database of Mount Rainier Alpine Meadows</a:t>
            </a:r>
            <a:endParaRPr lang="en-US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A5DBFF-391F-4004-BFB6-50310C837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354" y="0"/>
            <a:ext cx="456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60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92E6758-9BC5-4A17-88BB-02B2F95D09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52" y="1019509"/>
            <a:ext cx="11575695" cy="58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40E673E-2E43-4F18-BD7C-07E20E5BF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Location, temporal replication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61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F035B-8CC4-43CE-B99B-4E75095E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C397883-6EE1-4CB4-9793-5E3275F893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622" y="283994"/>
            <a:ext cx="7820378" cy="657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B0BBA4B-D8B2-459A-8D43-E33B4618DB9B}"/>
              </a:ext>
            </a:extLst>
          </p:cNvPr>
          <p:cNvSpPr txBox="1">
            <a:spLocks/>
          </p:cNvSpPr>
          <p:nvPr/>
        </p:nvSpPr>
        <p:spPr>
          <a:xfrm>
            <a:off x="320841" y="2442411"/>
            <a:ext cx="40507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Species comp. +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Plot visual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386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CDA0-EE81-4F92-9016-910557033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4AA30-A6FF-4699-B5D2-559E57F35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306C674-3AC4-4741-A5BD-A96BEE30B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884" y="118420"/>
            <a:ext cx="8041105" cy="673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3387C86-89D3-4A4E-A860-ABAE1068454E}"/>
              </a:ext>
            </a:extLst>
          </p:cNvPr>
          <p:cNvSpPr txBox="1">
            <a:spLocks/>
          </p:cNvSpPr>
          <p:nvPr/>
        </p:nvSpPr>
        <p:spPr>
          <a:xfrm>
            <a:off x="320841" y="2442411"/>
            <a:ext cx="40507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resolution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92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E1B6B-A64D-4D8B-8713-AC7AF3242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Shinny app to explore data and phenological curves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E465E4-CC60-40F8-94FB-43D2FA4B1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512" y="1794320"/>
            <a:ext cx="8449394" cy="475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43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F9EB0E-AAB4-4161-92F0-A24EA74DC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696" y="94714"/>
            <a:ext cx="6404681" cy="32619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95AAA1-869E-4D43-B265-063DCBAC7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5623" y="3491639"/>
            <a:ext cx="6420754" cy="331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15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C5A88-5C13-4587-9BF5-E7346CB4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C56B9-1608-4DDF-9CE0-D3BAABCD7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E22F07-CB75-43D1-9E8B-6B16C889D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89" y="436386"/>
            <a:ext cx="9068060" cy="62517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4256321" y="1690009"/>
            <a:ext cx="348342" cy="280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9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GB</a:t>
            </a:r>
            <a:endParaRPr lang="en-US" sz="9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5593538" y="1698172"/>
            <a:ext cx="348342" cy="280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9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RL</a:t>
            </a:r>
            <a:endParaRPr lang="en-US" sz="9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4711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3 CuadroTexto"/>
              <p:cNvSpPr txBox="1"/>
              <p:nvPr/>
            </p:nvSpPr>
            <p:spPr>
              <a:xfrm>
                <a:off x="7723275" y="1923521"/>
                <a:ext cx="4468723" cy="5550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𝐴𝑐𝑐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𝑇𝑜𝑡𝑎𝑙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𝑆𝑐𝑖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𝐶𝑖𝑡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𝑎𝑔𝑟𝑒𝑒𝑚𝑒𝑛𝑡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𝑇𝑜𝑡𝑎𝑙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4" name="3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3275" y="1923521"/>
                <a:ext cx="4468723" cy="555024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6 CuadroTexto"/>
              <p:cNvSpPr txBox="1"/>
              <p:nvPr/>
            </p:nvSpPr>
            <p:spPr>
              <a:xfrm>
                <a:off x="7723275" y="3089516"/>
                <a:ext cx="4587731" cy="5981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𝑆𝑒𝑛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𝐹𝑎𝑙𝑠𝑒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" name="6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3275" y="3089516"/>
                <a:ext cx="4587731" cy="59817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7 CuadroTexto"/>
              <p:cNvSpPr txBox="1"/>
              <p:nvPr/>
            </p:nvSpPr>
            <p:spPr>
              <a:xfrm>
                <a:off x="7648458" y="4502855"/>
                <a:ext cx="4639988" cy="5981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𝑆𝑝𝑒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𝐹𝑎𝑙𝑠𝑒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" name="7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8458" y="4502855"/>
                <a:ext cx="4639988" cy="598177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52272" y="2276041"/>
            <a:ext cx="3872980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>
                <a:latin typeface="Segoe UI Light" panose="020B0502040204020203" pitchFamily="34" charset="0"/>
                <a:cs typeface="Segoe UI Light" panose="020B0502040204020203" pitchFamily="34" charset="0"/>
              </a:rPr>
              <a:t>(Accuracy = proportion of accurate assessments)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52272" y="3560406"/>
            <a:ext cx="3335423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>
                <a:latin typeface="Segoe UI Light" panose="020B0502040204020203" pitchFamily="34" charset="0"/>
                <a:cs typeface="Segoe UI Light" panose="020B0502040204020203" pitchFamily="34" charset="0"/>
              </a:rPr>
              <a:t>(Sensitivity = how many of the ‘trues’ are detected)</a:t>
            </a:r>
          </a:p>
          <a:p>
            <a:r>
              <a:rPr lang="de-CH" sz="1100" dirty="0">
                <a:latin typeface="Segoe UI Light" panose="020B0502040204020203" pitchFamily="34" charset="0"/>
                <a:cs typeface="Segoe UI Light" panose="020B0502040204020203" pitchFamily="34" charset="0"/>
              </a:rPr>
              <a:t>(low sensitivity = citizens ‘missed’ stuff)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19020" y="5101032"/>
            <a:ext cx="3368675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>
                <a:latin typeface="Segoe UI Light" panose="020B0502040204020203" pitchFamily="34" charset="0"/>
                <a:cs typeface="Segoe UI Light" panose="020B0502040204020203" pitchFamily="34" charset="0"/>
              </a:rPr>
              <a:t>(Specificity = how many of the  ‘falses’ are detected)</a:t>
            </a:r>
          </a:p>
          <a:p>
            <a:r>
              <a:rPr lang="de-CH" sz="1100" dirty="0">
                <a:latin typeface="Segoe UI Light" panose="020B0502040204020203" pitchFamily="34" charset="0"/>
                <a:cs typeface="Segoe UI Light" panose="020B0502040204020203" pitchFamily="34" charset="0"/>
              </a:rPr>
              <a:t>(low specificity = citizens ‘imagined’ stuff)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05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69" b="50000"/>
          <a:stretch/>
        </p:blipFill>
        <p:spPr bwMode="auto">
          <a:xfrm>
            <a:off x="-173037" y="1728602"/>
            <a:ext cx="7716838" cy="445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529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  - PER SPECIES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-831" b="50000"/>
          <a:stretch/>
        </p:blipFill>
        <p:spPr bwMode="auto">
          <a:xfrm>
            <a:off x="2179636" y="1180069"/>
            <a:ext cx="7975896" cy="460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6" t="78132" r="77528" b="9419"/>
          <a:stretch/>
        </p:blipFill>
        <p:spPr bwMode="auto">
          <a:xfrm>
            <a:off x="9839323" y="2866508"/>
            <a:ext cx="2705101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199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 - PER SPECIES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49169"/>
          <a:stretch/>
        </p:blipFill>
        <p:spPr bwMode="auto">
          <a:xfrm>
            <a:off x="1676399" y="1181099"/>
            <a:ext cx="8553450" cy="493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4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 - PER SPECIES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2" t="48264" r="-703" b="1736"/>
          <a:stretch/>
        </p:blipFill>
        <p:spPr bwMode="auto">
          <a:xfrm>
            <a:off x="2088799" y="1157857"/>
            <a:ext cx="8014400" cy="462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6" t="78132" r="77528" b="9419"/>
          <a:stretch/>
        </p:blipFill>
        <p:spPr bwMode="auto">
          <a:xfrm>
            <a:off x="9820273" y="2557461"/>
            <a:ext cx="2705101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4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AF3BA-AA95-4746-99DA-EA7371D3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Brainstorming starting session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9E1D7-FF04-4A11-828C-0D76C9B0A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Objectives of the data paper:</a:t>
            </a:r>
          </a:p>
          <a:p>
            <a:pPr lvl="1"/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make MW data available and useable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for others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Give an easy way to cite and give visibility to the project.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Create a copy, open repository (updating? And living links?)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498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356" b="-2746"/>
          <a:stretch/>
        </p:blipFill>
        <p:spPr bwMode="auto">
          <a:xfrm>
            <a:off x="369569" y="0"/>
            <a:ext cx="11452860" cy="6926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876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450" y="3341910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175" y="196215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215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DE59121-D064-409B-B20C-7CED5BB3D913}"/>
              </a:ext>
            </a:extLst>
          </p:cNvPr>
          <p:cNvSpPr txBox="1">
            <a:spLocks/>
          </p:cNvSpPr>
          <p:nvPr/>
        </p:nvSpPr>
        <p:spPr>
          <a:xfrm>
            <a:off x="838199" y="-2667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Mean metrics per species (may add error bars)</a:t>
            </a: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45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FE9E-1A8D-4AE6-8F68-374664F62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So far these are the 5 figures (+today’s input and improvements)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558B91A-CC32-465B-ACCA-C53D19D88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349156" y="2524355"/>
            <a:ext cx="3620924" cy="1826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7FC30F47-3CD3-450C-9DD0-5E0396B01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618" y="4574196"/>
            <a:ext cx="2475678" cy="208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4BF336F-3604-49D1-9C24-3B9E5DF2D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742" y="2075212"/>
            <a:ext cx="2964516" cy="248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6BCC96-1399-487E-B989-89E4F54F10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4210" y="4797787"/>
            <a:ext cx="3302270" cy="1857527"/>
          </a:xfrm>
          <a:prstGeom prst="rect">
            <a:avLst/>
          </a:prstGeom>
        </p:spPr>
      </p:pic>
      <p:pic>
        <p:nvPicPr>
          <p:cNvPr id="8" name="Picture 3" descr="D:\Home\Documents\GIT Projects\Open-Data-MeadoWatch2.0\Exported figures\Figure 4 - metrics accuracy_corrected_sen_spe.png">
            <a:extLst>
              <a:ext uri="{FF2B5EF4-FFF2-40B4-BE49-F238E27FC236}">
                <a16:creationId xmlns:a16="http://schemas.microsoft.com/office/drawing/2014/main" id="{62EB661C-E7B6-4F58-956F-723B8C0F6A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356" b="-2746"/>
          <a:stretch/>
        </p:blipFill>
        <p:spPr bwMode="auto">
          <a:xfrm>
            <a:off x="8220084" y="2243294"/>
            <a:ext cx="3432791" cy="207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6555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E797A-08EE-48B7-965B-8BFDA784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i="1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Data availability, usage, and privacy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1FB38-FD1C-4173-8239-FE78DB9D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MW raw data will be made available at the end of each growing season, after it has been quality controlled. MW data is freely available to use for any non-commercial purposes by citing this reference or the DOI to the database. Commercial uses of the database require the express authorization by the MW coordinator (currently: Prof. Dr. HilleRisLambers). To avoid any privacy issues, the identities of MW volunteers has been anonymized, being replaced by unique, semi-random sequences of numbers. </a:t>
            </a:r>
            <a:endParaRPr lang="en-US" sz="4000" b="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1758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Segoe UI Light" pitchFamily="34" charset="0"/>
                <a:cs typeface="Segoe UI Light" pitchFamily="34" charset="0"/>
              </a:rPr>
              <a:t>STRUCTURE:</a:t>
            </a:r>
            <a:endParaRPr lang="en-US" dirty="0"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>
                <a:latin typeface="Segoe UI Light" pitchFamily="34" charset="0"/>
                <a:cs typeface="Segoe UI Light" pitchFamily="34" charset="0"/>
              </a:rPr>
              <a:t>Github</a:t>
            </a:r>
            <a:r>
              <a:rPr lang="en-GB" dirty="0">
                <a:latin typeface="Segoe UI Light" pitchFamily="34" charset="0"/>
                <a:cs typeface="Segoe UI Light" pitchFamily="34" charset="0"/>
              </a:rPr>
              <a:t> (not updated to keep consistent with paper).</a:t>
            </a:r>
          </a:p>
          <a:p>
            <a:endParaRPr lang="en-GB" dirty="0">
              <a:latin typeface="Segoe UI Light" pitchFamily="34" charset="0"/>
              <a:cs typeface="Segoe UI Light" pitchFamily="34" charset="0"/>
            </a:endParaRPr>
          </a:p>
          <a:p>
            <a:r>
              <a:rPr lang="en-GB" dirty="0">
                <a:latin typeface="Segoe UI Light" pitchFamily="34" charset="0"/>
                <a:cs typeface="Segoe UI Light" pitchFamily="34" charset="0"/>
              </a:rPr>
              <a:t>Dryad and link in text (updated annually, bi-annually with more data)</a:t>
            </a:r>
          </a:p>
          <a:p>
            <a:pPr lvl="1"/>
            <a:r>
              <a:rPr lang="en-GB" dirty="0">
                <a:latin typeface="Segoe UI Light" pitchFamily="34" charset="0"/>
                <a:cs typeface="Segoe UI Light" pitchFamily="34" charset="0"/>
              </a:rPr>
              <a:t>Dryad allows to produce versions and keep the newest version on top without changing DOI</a:t>
            </a:r>
          </a:p>
          <a:p>
            <a:pPr lvl="1"/>
            <a:endParaRPr lang="en-GB" dirty="0">
              <a:latin typeface="Segoe UI Light" pitchFamily="34" charset="0"/>
              <a:cs typeface="Segoe UI Light" pitchFamily="34" charset="0"/>
            </a:endParaRPr>
          </a:p>
          <a:p>
            <a:pPr lvl="1"/>
            <a:endParaRPr lang="en-GB" dirty="0">
              <a:latin typeface="Segoe UI Light" pitchFamily="34" charset="0"/>
              <a:cs typeface="Segoe UI Light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87" y="4749884"/>
            <a:ext cx="11784013" cy="1343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8399372" y="6126993"/>
            <a:ext cx="3291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egoe UI Light" pitchFamily="34" charset="0"/>
                <a:cs typeface="Segoe UI Light" pitchFamily="34" charset="0"/>
                <a:hlinkClick r:id="rId3"/>
              </a:rPr>
              <a:t>https://datadryad.org/stash/faq</a:t>
            </a:r>
            <a:r>
              <a:rPr lang="en-US" dirty="0">
                <a:latin typeface="Segoe UI Light" pitchFamily="34" charset="0"/>
                <a:cs typeface="Segoe UI Light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2006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11779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Link to provisional </a:t>
            </a:r>
            <a:r>
              <a:rPr lang="en-GB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github</a:t>
            </a:r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:</a:t>
            </a:r>
          </a:p>
          <a:p>
            <a:pPr marL="0" indent="0">
              <a:buNone/>
            </a:pP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https://github.com/rdmanzanedo/Open-Data-MeadoWatch</a:t>
            </a: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</a:rPr>
              <a:t>Link to very first text draft:</a:t>
            </a:r>
          </a:p>
          <a:p>
            <a:pPr marL="0" indent="0">
              <a:buNone/>
            </a:pP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r>
              <a:rPr lang="en-GB" dirty="0"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https://docs.google.com/document/d/101CBT2GUFirWMFm_pHwYSdolv_xV4OsDa3H95RNpcmU/edit</a:t>
            </a: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en-GB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84557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61B1A-8058-452F-9A2B-C3696D590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A picture containing outdoor, sky, grass, nature&#10;&#10;Description automatically generated">
            <a:extLst>
              <a:ext uri="{FF2B5EF4-FFF2-40B4-BE49-F238E27FC236}">
                <a16:creationId xmlns:a16="http://schemas.microsoft.com/office/drawing/2014/main" id="{2E80454C-C42E-4476-B700-A811B8C76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57" y="0"/>
            <a:ext cx="12278307" cy="6858000"/>
          </a:xfrm>
        </p:spPr>
      </p:pic>
    </p:spTree>
    <p:extLst>
      <p:ext uri="{BB962C8B-B14F-4D97-AF65-F5344CB8AC3E}">
        <p14:creationId xmlns:p14="http://schemas.microsoft.com/office/powerpoint/2010/main" val="412835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D3589-59A8-49E2-BEE9-182BC7D5B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JOURNAL OPTIONS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Scientific Data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Ecology (data papers)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Others with experience?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0AFDC1-FD2E-47D2-8C23-258F47F3E822}"/>
              </a:ext>
            </a:extLst>
          </p:cNvPr>
          <p:cNvSpPr txBox="1">
            <a:spLocks/>
          </p:cNvSpPr>
          <p:nvPr/>
        </p:nvSpPr>
        <p:spPr>
          <a:xfrm>
            <a:off x="838200" y="3614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>
                <a:latin typeface="Segoe UI Light" panose="020B0502040204020203" pitchFamily="34" charset="0"/>
                <a:cs typeface="Segoe UI Light" panose="020B0502040204020203" pitchFamily="34" charset="0"/>
              </a:rPr>
              <a:t>Brainstorming starting session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704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65A6C-B518-427E-A50A-3F9FEEB11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Scientific data	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CA779-DC20-4771-B8E6-07E1F45A7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STRUCTURE:</a:t>
            </a: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Small abstract 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Background of the project and overview of the context and broader goals of the data collection.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Methods. (Bigger part). Details, design, and figures. (and applications and caveats).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records: essentially metadata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Technical validation.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87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94153-97BE-408B-B14A-55D24FDF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QUESTIONS TO DISCUSS TODAY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36206-9BFF-45B4-8357-A569CCE78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What data to include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Figures and analyses that may be of interest</a:t>
            </a: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usage and other limitations we may put on the data</a:t>
            </a:r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035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576F9-0557-48F7-86E4-5A57C2C0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Which data to include?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90101-B192-4436-B073-3197D8EB0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Plot location and plot info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Raw phenological data (reports)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Meteorological data?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Snow cover data?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Phenological curves (calculated from phenological data)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44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16D9A-EBC7-4CDB-A008-9777A8FB5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Figures and analyses?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B8A4-722E-4D34-9472-617308E48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main idea of these papers’ analyses is NOT to test ecological ideas or new analyses but to help others understand and use the data: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36B9FE5-4A09-464C-99B8-1AB806F36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35" y="3682250"/>
            <a:ext cx="10905930" cy="166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807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7A2A7-C998-4BCD-A6D3-69B68A41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Discussion: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A53BD-34E3-426C-8857-7004FF796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Which information would you like to know from these dataset if you would never have seen it?</a:t>
            </a:r>
          </a:p>
          <a:p>
            <a:pPr lvl="1"/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Eg. Plot locations on a map.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7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DA32B-24A0-42D8-9179-81B120B3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What did we have so far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4879B-22C1-47BC-863A-251F9A42A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 and Extension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replication (per year)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replication (per month)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Target species composition and replication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resolution of the samples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of scientists-vs-citizens assessments</a:t>
            </a: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500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</TotalTime>
  <Words>618</Words>
  <Application>Microsoft Office PowerPoint</Application>
  <PresentationFormat>Widescreen</PresentationFormat>
  <Paragraphs>91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Segoe UI Light</vt:lpstr>
      <vt:lpstr>Office Theme</vt:lpstr>
      <vt:lpstr>Open MeadoWatch</vt:lpstr>
      <vt:lpstr>Brainstorming starting session</vt:lpstr>
      <vt:lpstr>PowerPoint Presentation</vt:lpstr>
      <vt:lpstr>Scientific data </vt:lpstr>
      <vt:lpstr>QUESTIONS TO DISCUSS TODAY</vt:lpstr>
      <vt:lpstr>Which data to include?</vt:lpstr>
      <vt:lpstr>Figures and analyses?</vt:lpstr>
      <vt:lpstr>Discussion:</vt:lpstr>
      <vt:lpstr>What did we have so far</vt:lpstr>
      <vt:lpstr>Location, temporal replication</vt:lpstr>
      <vt:lpstr>PowerPoint Presentation</vt:lpstr>
      <vt:lpstr>PowerPoint Presentation</vt:lpstr>
      <vt:lpstr>Shinny app to explore data and phenological curves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far these are the 5 figures (+today’s input and improvements) </vt:lpstr>
      <vt:lpstr>Data availability, usage, and privacy</vt:lpstr>
      <vt:lpstr>STRUCTURE: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MW Open Data</dc:title>
  <dc:creator>Rubén D.M.</dc:creator>
  <cp:lastModifiedBy>Rubén D.M.</cp:lastModifiedBy>
  <cp:revision>33</cp:revision>
  <dcterms:created xsi:type="dcterms:W3CDTF">2021-05-03T11:29:16Z</dcterms:created>
  <dcterms:modified xsi:type="dcterms:W3CDTF">2021-05-07T18:01:32Z</dcterms:modified>
</cp:coreProperties>
</file>

<file path=docProps/thumbnail.jpeg>
</file>